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6DD1D2-BC5D-4EA1-B680-D9B6BCDA6731}" type="datetimeFigureOut">
              <a:rPr lang="en-US" smtClean="0"/>
              <a:t>04-May-21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5CAD769-89F3-49B4-B383-59F5EB2CDC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5410200"/>
            <a:ext cx="26670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Dr. P. R. </a:t>
            </a:r>
            <a:r>
              <a:rPr lang="en-US" dirty="0" err="1" smtClean="0"/>
              <a:t>Sisir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Arial Narrow" pitchFamily="34" charset="0"/>
              </a:rPr>
              <a:t>Primary Pulmonary Hypertension</a:t>
            </a:r>
            <a:endParaRPr lang="en-US" sz="28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5105400" cy="4873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Clinical Manifestations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The heart is moderately enlarged, and a right ventricular heave can be noted. 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The 1st heart sound is often followed by an ejection click emanating from the dilated pulmonary artery.</a:t>
            </a:r>
          </a:p>
          <a:p>
            <a:pPr>
              <a:buNone/>
            </a:pPr>
            <a:r>
              <a:rPr lang="en-US" sz="2400" dirty="0" smtClean="0">
                <a:latin typeface="Arial Narrow" pitchFamily="34" charset="0"/>
              </a:rPr>
              <a:t> </a:t>
            </a:r>
          </a:p>
          <a:p>
            <a:r>
              <a:rPr lang="en-US" sz="2400" dirty="0" smtClean="0">
                <a:latin typeface="Arial Narrow" pitchFamily="34" charset="0"/>
              </a:rPr>
              <a:t>The 2nd heart sound is narrowly split, loud, and sometimes booming in quality; it is frequently palpable at the upper left </a:t>
            </a:r>
            <a:r>
              <a:rPr lang="en-US" sz="2400" dirty="0" err="1" smtClean="0">
                <a:latin typeface="Arial Narrow" pitchFamily="34" charset="0"/>
              </a:rPr>
              <a:t>sternal</a:t>
            </a:r>
            <a:r>
              <a:rPr lang="en-US" sz="2400" dirty="0" smtClean="0">
                <a:latin typeface="Arial Narrow" pitchFamily="34" charset="0"/>
              </a:rPr>
              <a:t> border.</a:t>
            </a:r>
          </a:p>
          <a:p>
            <a:pPr>
              <a:buNone/>
            </a:pPr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 A </a:t>
            </a:r>
            <a:r>
              <a:rPr lang="en-US" sz="2400" dirty="0" err="1" smtClean="0">
                <a:latin typeface="Arial Narrow" pitchFamily="34" charset="0"/>
              </a:rPr>
              <a:t>presystolic</a:t>
            </a:r>
            <a:r>
              <a:rPr lang="en-US" sz="2400" dirty="0" smtClean="0">
                <a:latin typeface="Arial Narrow" pitchFamily="34" charset="0"/>
              </a:rPr>
              <a:t> gallop rhythm may be audible at the lower left </a:t>
            </a:r>
            <a:r>
              <a:rPr lang="en-US" sz="2400" dirty="0" err="1" smtClean="0">
                <a:latin typeface="Arial Narrow" pitchFamily="34" charset="0"/>
              </a:rPr>
              <a:t>sternal</a:t>
            </a:r>
            <a:r>
              <a:rPr lang="en-US" sz="2400" dirty="0" smtClean="0">
                <a:latin typeface="Arial Narrow" pitchFamily="34" charset="0"/>
              </a:rPr>
              <a:t> border.</a:t>
            </a:r>
          </a:p>
          <a:p>
            <a:r>
              <a:rPr lang="en-US" sz="2400" dirty="0" smtClean="0">
                <a:latin typeface="Arial Narrow" pitchFamily="34" charset="0"/>
              </a:rPr>
              <a:t>The systolic murmur is soft and short and is sometimes followed by a blowing decrescendo diastolic murmur caused by pulmonary insufficiency.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2819400" cy="563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Diagnosis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Chest X-ray reveal a prominent pulmonary artery and right ventricle.</a:t>
            </a:r>
          </a:p>
          <a:p>
            <a:r>
              <a:rPr lang="en-US" sz="2400" dirty="0" smtClean="0">
                <a:latin typeface="Arial Narrow" pitchFamily="34" charset="0"/>
              </a:rPr>
              <a:t>The pulmonary </a:t>
            </a:r>
            <a:r>
              <a:rPr lang="en-US" sz="2400" dirty="0" err="1" smtClean="0">
                <a:latin typeface="Arial Narrow" pitchFamily="34" charset="0"/>
              </a:rPr>
              <a:t>vascularity</a:t>
            </a:r>
            <a:r>
              <a:rPr lang="en-US" sz="2400" dirty="0" smtClean="0">
                <a:latin typeface="Arial Narrow" pitchFamily="34" charset="0"/>
              </a:rPr>
              <a:t> in the </a:t>
            </a:r>
            <a:r>
              <a:rPr lang="en-US" sz="2400" dirty="0" err="1" smtClean="0">
                <a:latin typeface="Arial Narrow" pitchFamily="34" charset="0"/>
              </a:rPr>
              <a:t>hilar</a:t>
            </a:r>
            <a:r>
              <a:rPr lang="en-US" sz="2400" dirty="0" smtClean="0">
                <a:latin typeface="Arial Narrow" pitchFamily="34" charset="0"/>
              </a:rPr>
              <a:t> areas may be prominent, in contrast to the peripheral lung fields in which pulmonary markings are decreased. </a:t>
            </a:r>
          </a:p>
          <a:p>
            <a:pPr>
              <a:buNone/>
            </a:pPr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The electrocardiogram shows right ventricular hypertrophy, often with spiked P waves.</a:t>
            </a:r>
          </a:p>
          <a:p>
            <a:r>
              <a:rPr lang="en-US" sz="2400" dirty="0" smtClean="0">
                <a:latin typeface="Arial Narrow" pitchFamily="34" charset="0"/>
              </a:rPr>
              <a:t>Echocardiography is used to screen for any congenital cardiac malformations. 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Doppler evaluation of the tricuspid valve, if insufficiency is present, will allow estimation of the right ventricular (and hence pulmonary arterial) systolic pressure.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4202974" cy="4800600"/>
          </a:xfrm>
          <a:prstGeom prst="rect">
            <a:avLst/>
          </a:prstGeom>
        </p:spPr>
      </p:pic>
      <p:pic>
        <p:nvPicPr>
          <p:cNvPr id="5" name="Picture 4" descr="PULMONARY HYPERTENS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1525" y="228600"/>
            <a:ext cx="4410075" cy="47998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1200" y="5105400"/>
            <a:ext cx="210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Severe P. Hypertension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7907" y="5181600"/>
            <a:ext cx="1510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 Hypertension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9000" y="6019800"/>
            <a:ext cx="1735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THANK YOU</a:t>
            </a:r>
            <a:endParaRPr lang="en-US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3505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Primary pulmonary hypertension is characterized by pulmonary vascular obstructive disease and right-sided heart failure. It occurs at any age, although in pediatric patients the diagnosis is usually made in adolescence. </a:t>
            </a:r>
          </a:p>
          <a:p>
            <a:pPr>
              <a:buNone/>
            </a:pPr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Some patients have evidence of either an immunologic disorder or a </a:t>
            </a:r>
            <a:r>
              <a:rPr lang="en-US" sz="2400" dirty="0" err="1" smtClean="0">
                <a:latin typeface="Arial Narrow" pitchFamily="34" charset="0"/>
              </a:rPr>
              <a:t>hypercoagulable</a:t>
            </a:r>
            <a:r>
              <a:rPr lang="en-US" sz="2400" dirty="0" smtClean="0">
                <a:latin typeface="Arial Narrow" pitchFamily="34" charset="0"/>
              </a:rPr>
              <a:t> state.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3657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Mutations in the gene for bone morphogenetic protein receptor-2 (BMPR-2, a member of the transforming growth factor-β receptor family) on chromosome 2q33 have been identified in patients with </a:t>
            </a:r>
            <a:r>
              <a:rPr lang="en-US" sz="2400" dirty="0" err="1" smtClean="0">
                <a:latin typeface="Arial Narrow" pitchFamily="34" charset="0"/>
              </a:rPr>
              <a:t>autosomal</a:t>
            </a:r>
            <a:r>
              <a:rPr lang="en-US" sz="2400" dirty="0" smtClean="0">
                <a:latin typeface="Arial Narrow" pitchFamily="34" charset="0"/>
              </a:rPr>
              <a:t> dominant familial primary pulmonary hypertension (known as </a:t>
            </a:r>
            <a:r>
              <a:rPr lang="en-US" sz="2400" i="1" dirty="0" smtClean="0">
                <a:latin typeface="Arial Narrow" pitchFamily="34" charset="0"/>
              </a:rPr>
              <a:t>PPH1</a:t>
            </a:r>
            <a:r>
              <a:rPr lang="en-US" sz="2400" dirty="0" smtClean="0">
                <a:latin typeface="Arial Narrow" pitchFamily="34" charset="0"/>
              </a:rPr>
              <a:t>). </a:t>
            </a:r>
          </a:p>
          <a:p>
            <a:endParaRPr lang="en-US" sz="2400" dirty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This genetic variant demonstrates a female preponderance and is found in 60% of patients with a family history and up to 25% of patients with sporadic disease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12837"/>
            <a:ext cx="8229600" cy="43735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Viral infection, such as with the </a:t>
            </a:r>
            <a:r>
              <a:rPr lang="en-US" sz="2400" dirty="0" err="1" smtClean="0">
                <a:latin typeface="Arial Narrow" pitchFamily="34" charset="0"/>
              </a:rPr>
              <a:t>vasculotropic</a:t>
            </a:r>
            <a:r>
              <a:rPr lang="en-US" sz="2400" dirty="0" smtClean="0">
                <a:latin typeface="Arial Narrow" pitchFamily="34" charset="0"/>
              </a:rPr>
              <a:t> human </a:t>
            </a:r>
            <a:r>
              <a:rPr lang="en-US" sz="2400" dirty="0" err="1" smtClean="0">
                <a:latin typeface="Arial Narrow" pitchFamily="34" charset="0"/>
              </a:rPr>
              <a:t>herpesvirus</a:t>
            </a:r>
            <a:r>
              <a:rPr lang="en-US" sz="2400" dirty="0" smtClean="0">
                <a:latin typeface="Arial Narrow" pitchFamily="34" charset="0"/>
              </a:rPr>
              <a:t> 8 (HHV8), has been suggested as a trigger factor in many patients.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Diet pills, particularly </a:t>
            </a:r>
            <a:r>
              <a:rPr lang="en-US" sz="2400" dirty="0" err="1" smtClean="0">
                <a:latin typeface="Arial Narrow" pitchFamily="34" charset="0"/>
              </a:rPr>
              <a:t>fenfluramine</a:t>
            </a:r>
            <a:r>
              <a:rPr lang="en-US" sz="2400" dirty="0" smtClean="0">
                <a:latin typeface="Arial Narrow" pitchFamily="34" charset="0"/>
              </a:rPr>
              <a:t>, have also been implicated.</a:t>
            </a:r>
          </a:p>
          <a:p>
            <a:pPr>
              <a:buNone/>
            </a:pPr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Pulmonary hypertension is a common complication of sickle cell anemia and other hemolytic </a:t>
            </a:r>
            <a:r>
              <a:rPr lang="en-US" sz="2400" dirty="0" err="1" smtClean="0">
                <a:latin typeface="Arial Narrow" pitchFamily="34" charset="0"/>
              </a:rPr>
              <a:t>anemias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endParaRPr lang="en-US" sz="2400" dirty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In children, pulmonary </a:t>
            </a:r>
            <a:r>
              <a:rPr lang="en-US" sz="2400" dirty="0" err="1" smtClean="0">
                <a:latin typeface="Arial Narrow" pitchFamily="34" charset="0"/>
              </a:rPr>
              <a:t>veno</a:t>
            </a:r>
            <a:r>
              <a:rPr lang="en-US" sz="2400" dirty="0" smtClean="0">
                <a:latin typeface="Arial Narrow" pitchFamily="34" charset="0"/>
              </a:rPr>
              <a:t>-occlusive disease may account for some cases of primary pulmonary hypertension.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26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Before a diagnosis of primary pulmonary hypertension can be made, other causes of elevated pulmonary arterial pressure must be eliminated   - like: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chronic pulmonary </a:t>
            </a:r>
            <a:r>
              <a:rPr lang="en-US" sz="2000" dirty="0" err="1" smtClean="0">
                <a:latin typeface="Arial Narrow" pitchFamily="34" charset="0"/>
              </a:rPr>
              <a:t>parenchymal</a:t>
            </a:r>
            <a:r>
              <a:rPr lang="en-US" sz="2000" dirty="0" smtClean="0">
                <a:latin typeface="Arial Narrow" pitchFamily="34" charset="0"/>
              </a:rPr>
              <a:t> disease, 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persistent obstruction of the upper airway, 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congenital cardiac malformations, 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recurrent pulmonary emboli, 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alveolar capillary dysplasia, 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liver disease, 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autoimmune disease, 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and </a:t>
            </a:r>
            <a:r>
              <a:rPr lang="en-US" sz="2000" dirty="0" err="1" smtClean="0">
                <a:latin typeface="Arial Narrow" pitchFamily="34" charset="0"/>
              </a:rPr>
              <a:t>moyamoya</a:t>
            </a:r>
            <a:r>
              <a:rPr lang="en-US" sz="2000" dirty="0" smtClean="0">
                <a:latin typeface="Arial Narrow" pitchFamily="34" charset="0"/>
              </a:rPr>
              <a:t> disease).</a:t>
            </a: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434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Pulmonary hypertension places an </a:t>
            </a:r>
            <a:r>
              <a:rPr lang="en-US" sz="2400" dirty="0" err="1" smtClean="0">
                <a:latin typeface="Arial Narrow" pitchFamily="34" charset="0"/>
              </a:rPr>
              <a:t>afterload</a:t>
            </a:r>
            <a:r>
              <a:rPr lang="en-US" sz="2400" dirty="0" smtClean="0">
                <a:latin typeface="Arial Narrow" pitchFamily="34" charset="0"/>
              </a:rPr>
              <a:t> burden on the right ventricle, which results in right ventricular hypertrophy. </a:t>
            </a:r>
          </a:p>
          <a:p>
            <a:pPr>
              <a:buNone/>
            </a:pPr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Dilatation of the pulmonary artery is present, and pulmonary valve insufficiency may occur.</a:t>
            </a:r>
          </a:p>
          <a:p>
            <a:pPr>
              <a:buNone/>
            </a:pPr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In the later stages of the disease, the right ventricle dilates, tricuspid insufficiency develops, and cardiac output is decreased.</a:t>
            </a:r>
          </a:p>
          <a:p>
            <a:pPr>
              <a:buNone/>
            </a:pPr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Arrhythmias, syncope, and sudden death are common.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WHO Classification of Pulmonary Hypertension 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617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1</a:t>
            </a:r>
            <a:r>
              <a:rPr lang="en-US" dirty="0" smtClean="0"/>
              <a:t>   </a:t>
            </a:r>
            <a:r>
              <a:rPr lang="en-US" b="1" dirty="0" smtClean="0"/>
              <a:t> </a:t>
            </a:r>
            <a:r>
              <a:rPr lang="en-US" sz="3100" b="1" dirty="0" smtClean="0">
                <a:latin typeface="Arial Narrow" pitchFamily="34" charset="0"/>
              </a:rPr>
              <a:t>Pulmonary arterial hypertension </a:t>
            </a:r>
            <a:r>
              <a:rPr lang="en-US" sz="3100" dirty="0" smtClean="0">
                <a:latin typeface="Arial Narrow" pitchFamily="34" charset="0"/>
              </a:rPr>
              <a:t>(PAH)</a:t>
            </a:r>
            <a:br>
              <a:rPr lang="en-US" sz="3100" dirty="0" smtClean="0">
                <a:latin typeface="Arial Narrow" pitchFamily="34" charset="0"/>
              </a:rPr>
            </a:br>
            <a:r>
              <a:rPr lang="en-US" sz="31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1.1</a:t>
            </a:r>
            <a:r>
              <a:rPr lang="en-US" sz="2900" dirty="0" smtClean="0">
                <a:latin typeface="Arial Narrow" pitchFamily="34" charset="0"/>
              </a:rPr>
              <a:t>  Idiopathic (IPAH)</a:t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1.2</a:t>
            </a:r>
            <a:r>
              <a:rPr lang="en-US" sz="2900" dirty="0" smtClean="0">
                <a:latin typeface="Arial Narrow" pitchFamily="34" charset="0"/>
              </a:rPr>
              <a:t>  Familial (FPAH)</a:t>
            </a:r>
          </a:p>
          <a:p>
            <a:pPr>
              <a:buNone/>
            </a:pPr>
            <a:r>
              <a:rPr lang="en-US" sz="2900" dirty="0" smtClean="0">
                <a:latin typeface="Arial Narrow" pitchFamily="34" charset="0"/>
              </a:rPr>
              <a:t/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1.3</a:t>
            </a:r>
            <a:r>
              <a:rPr lang="en-US" sz="2900" dirty="0" smtClean="0">
                <a:latin typeface="Arial Narrow" pitchFamily="34" charset="0"/>
              </a:rPr>
              <a:t>  Associated with (APAH):</a:t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1.3.1</a:t>
            </a:r>
            <a:r>
              <a:rPr lang="en-US" sz="2900" dirty="0" smtClean="0">
                <a:latin typeface="Arial Narrow" pitchFamily="34" charset="0"/>
              </a:rPr>
              <a:t>  Connective tissue disorder</a:t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1.3.2</a:t>
            </a:r>
            <a:r>
              <a:rPr lang="en-US" sz="2900" dirty="0" smtClean="0">
                <a:latin typeface="Arial Narrow" pitchFamily="34" charset="0"/>
              </a:rPr>
              <a:t>  Congenital systemic-to-pulmonary shunts</a:t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1.3.3</a:t>
            </a:r>
            <a:r>
              <a:rPr lang="en-US" sz="2900" dirty="0" smtClean="0">
                <a:latin typeface="Arial Narrow" pitchFamily="34" charset="0"/>
              </a:rPr>
              <a:t>  Portal hypertension</a:t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1.3.4</a:t>
            </a:r>
            <a:r>
              <a:rPr lang="en-US" sz="2900" dirty="0" smtClean="0">
                <a:latin typeface="Arial Narrow" pitchFamily="34" charset="0"/>
              </a:rPr>
              <a:t>  HIV infection</a:t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1.3.5</a:t>
            </a:r>
            <a:r>
              <a:rPr lang="en-US" sz="2900" dirty="0" smtClean="0">
                <a:latin typeface="Arial Narrow" pitchFamily="34" charset="0"/>
              </a:rPr>
              <a:t>  Drugs and toxins</a:t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1.3.6</a:t>
            </a:r>
            <a:r>
              <a:rPr lang="en-US" sz="2900" dirty="0" smtClean="0">
                <a:latin typeface="Arial Narrow" pitchFamily="34" charset="0"/>
              </a:rPr>
              <a:t>  Other (thyroid disorders, glycogen storage disease, </a:t>
            </a:r>
            <a:r>
              <a:rPr lang="en-US" sz="2900" dirty="0" err="1" smtClean="0">
                <a:latin typeface="Arial Narrow" pitchFamily="34" charset="0"/>
              </a:rPr>
              <a:t>Gaucher</a:t>
            </a:r>
            <a:r>
              <a:rPr lang="en-US" sz="2900" dirty="0" smtClean="0">
                <a:latin typeface="Arial Narrow" pitchFamily="34" charset="0"/>
              </a:rPr>
              <a:t>   </a:t>
            </a:r>
          </a:p>
          <a:p>
            <a:pPr>
              <a:buNone/>
            </a:pPr>
            <a:r>
              <a:rPr lang="en-US" sz="2900" dirty="0">
                <a:latin typeface="Arial Narrow" pitchFamily="34" charset="0"/>
              </a:rPr>
              <a:t> </a:t>
            </a:r>
            <a:r>
              <a:rPr lang="en-US" sz="2900" dirty="0" smtClean="0">
                <a:latin typeface="Arial Narrow" pitchFamily="34" charset="0"/>
              </a:rPr>
              <a:t>                 disease, hereditary hemorrhagic </a:t>
            </a:r>
            <a:r>
              <a:rPr lang="en-US" sz="2900" dirty="0" err="1" smtClean="0">
                <a:latin typeface="Arial Narrow" pitchFamily="34" charset="0"/>
              </a:rPr>
              <a:t>telangiectasia</a:t>
            </a:r>
            <a:r>
              <a:rPr lang="en-US" sz="2900" dirty="0" smtClean="0">
                <a:latin typeface="Arial Narrow" pitchFamily="34" charset="0"/>
              </a:rPr>
              <a:t>, </a:t>
            </a:r>
          </a:p>
          <a:p>
            <a:pPr>
              <a:buNone/>
            </a:pPr>
            <a:r>
              <a:rPr lang="en-US" sz="2900" dirty="0">
                <a:latin typeface="Arial Narrow" pitchFamily="34" charset="0"/>
              </a:rPr>
              <a:t> </a:t>
            </a:r>
            <a:r>
              <a:rPr lang="en-US" sz="2900" dirty="0" smtClean="0">
                <a:latin typeface="Arial Narrow" pitchFamily="34" charset="0"/>
              </a:rPr>
              <a:t>                 </a:t>
            </a:r>
            <a:r>
              <a:rPr lang="en-US" sz="2900" dirty="0" err="1" smtClean="0">
                <a:latin typeface="Arial Narrow" pitchFamily="34" charset="0"/>
              </a:rPr>
              <a:t>hemoglobinopathies</a:t>
            </a:r>
            <a:r>
              <a:rPr lang="en-US" sz="2900" dirty="0" smtClean="0">
                <a:latin typeface="Arial Narrow" pitchFamily="34" charset="0"/>
              </a:rPr>
              <a:t>, chronic </a:t>
            </a:r>
            <a:r>
              <a:rPr lang="en-US" sz="2900" dirty="0" err="1" smtClean="0">
                <a:latin typeface="Arial Narrow" pitchFamily="34" charset="0"/>
              </a:rPr>
              <a:t>myeloproliferative</a:t>
            </a:r>
            <a:r>
              <a:rPr lang="en-US" sz="2900" dirty="0" smtClean="0">
                <a:latin typeface="Arial Narrow" pitchFamily="34" charset="0"/>
              </a:rPr>
              <a:t> disorders,  </a:t>
            </a:r>
          </a:p>
          <a:p>
            <a:pPr>
              <a:buNone/>
            </a:pPr>
            <a:r>
              <a:rPr lang="en-US" sz="2900" dirty="0">
                <a:latin typeface="Arial Narrow" pitchFamily="34" charset="0"/>
              </a:rPr>
              <a:t> </a:t>
            </a:r>
            <a:r>
              <a:rPr lang="en-US" sz="2900" dirty="0" smtClean="0">
                <a:latin typeface="Arial Narrow" pitchFamily="34" charset="0"/>
              </a:rPr>
              <a:t>                 </a:t>
            </a:r>
            <a:r>
              <a:rPr lang="en-US" sz="2900" dirty="0" err="1" smtClean="0">
                <a:latin typeface="Arial Narrow" pitchFamily="34" charset="0"/>
              </a:rPr>
              <a:t>splenectomy</a:t>
            </a:r>
            <a:r>
              <a:rPr lang="en-US" sz="29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900" dirty="0" smtClean="0">
                <a:latin typeface="Arial Narrow" pitchFamily="34" charset="0"/>
              </a:rPr>
              <a:t/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1.4</a:t>
            </a:r>
            <a:r>
              <a:rPr lang="en-US" sz="2900" dirty="0" smtClean="0">
                <a:latin typeface="Arial Narrow" pitchFamily="34" charset="0"/>
              </a:rPr>
              <a:t>   Associated with significant venous or capillary involvement</a:t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1.4.1</a:t>
            </a:r>
            <a:r>
              <a:rPr lang="en-US" sz="2900" dirty="0" smtClean="0">
                <a:latin typeface="Arial Narrow" pitchFamily="34" charset="0"/>
              </a:rPr>
              <a:t>  Pulmonary </a:t>
            </a:r>
            <a:r>
              <a:rPr lang="en-US" sz="2900" dirty="0" err="1" smtClean="0">
                <a:latin typeface="Arial Narrow" pitchFamily="34" charset="0"/>
              </a:rPr>
              <a:t>veno</a:t>
            </a:r>
            <a:r>
              <a:rPr lang="en-US" sz="2900" dirty="0" smtClean="0">
                <a:latin typeface="Arial Narrow" pitchFamily="34" charset="0"/>
              </a:rPr>
              <a:t>-occlusive disease (PVOD)</a:t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1.4.2</a:t>
            </a:r>
            <a:r>
              <a:rPr lang="en-US" sz="2900" dirty="0" smtClean="0">
                <a:latin typeface="Arial Narrow" pitchFamily="34" charset="0"/>
              </a:rPr>
              <a:t>  Pulmonary capillary </a:t>
            </a:r>
            <a:r>
              <a:rPr lang="en-US" sz="2900" dirty="0" err="1" smtClean="0">
                <a:latin typeface="Arial Narrow" pitchFamily="34" charset="0"/>
              </a:rPr>
              <a:t>hemangiomatosis</a:t>
            </a:r>
            <a:r>
              <a:rPr lang="en-US" sz="2900" dirty="0" smtClean="0">
                <a:latin typeface="Arial Narrow" pitchFamily="34" charset="0"/>
              </a:rPr>
              <a:t> (PCH)</a:t>
            </a:r>
          </a:p>
          <a:p>
            <a:pPr>
              <a:buNone/>
            </a:pPr>
            <a:r>
              <a:rPr lang="en-US" sz="2900" dirty="0" smtClean="0">
                <a:latin typeface="Arial Narrow" pitchFamily="34" charset="0"/>
              </a:rPr>
              <a:t/>
            </a:r>
            <a:br>
              <a:rPr lang="en-US" sz="2900" dirty="0" smtClean="0">
                <a:latin typeface="Arial Narrow" pitchFamily="34" charset="0"/>
              </a:rPr>
            </a:br>
            <a:r>
              <a:rPr lang="en-US" sz="2900" dirty="0" smtClean="0">
                <a:latin typeface="Arial Narrow" pitchFamily="34" charset="0"/>
              </a:rPr>
              <a:t>   </a:t>
            </a:r>
            <a:r>
              <a:rPr lang="en-US" sz="2900" b="1" dirty="0" smtClean="0">
                <a:latin typeface="Arial Narrow" pitchFamily="34" charset="0"/>
              </a:rPr>
              <a:t>1.5</a:t>
            </a:r>
            <a:r>
              <a:rPr lang="en-US" sz="2900" dirty="0" smtClean="0">
                <a:latin typeface="Arial Narrow" pitchFamily="34" charset="0"/>
              </a:rPr>
              <a:t>  Persistent pulmonary hypertension of the newborn</a:t>
            </a:r>
            <a:br>
              <a:rPr lang="en-US" sz="2900" dirty="0" smtClean="0">
                <a:latin typeface="Arial Narrow" pitchFamily="34" charset="0"/>
              </a:rPr>
            </a:br>
            <a:endParaRPr lang="en-US" sz="29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WHO Classification of Pulmonary Hypertension 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 Narrow" pitchFamily="34" charset="0"/>
              </a:rPr>
              <a:t>2</a:t>
            </a:r>
            <a:r>
              <a:rPr lang="en-US" dirty="0" smtClean="0">
                <a:latin typeface="Arial Narrow" pitchFamily="34" charset="0"/>
              </a:rPr>
              <a:t>    Pulmonary hypertension with left heart disease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   </a:t>
            </a:r>
            <a:r>
              <a:rPr lang="en-US" b="1" dirty="0" smtClean="0">
                <a:latin typeface="Arial Narrow" pitchFamily="34" charset="0"/>
              </a:rPr>
              <a:t>2.1</a:t>
            </a:r>
            <a:r>
              <a:rPr lang="en-US" dirty="0" smtClean="0">
                <a:latin typeface="Arial Narrow" pitchFamily="34" charset="0"/>
              </a:rPr>
              <a:t>  Left-sided </a:t>
            </a:r>
            <a:r>
              <a:rPr lang="en-US" dirty="0" err="1" smtClean="0">
                <a:latin typeface="Arial Narrow" pitchFamily="34" charset="0"/>
              </a:rPr>
              <a:t>atrial</a:t>
            </a:r>
            <a:r>
              <a:rPr lang="en-US" dirty="0" smtClean="0">
                <a:latin typeface="Arial Narrow" pitchFamily="34" charset="0"/>
              </a:rPr>
              <a:t> or ventricular heart disease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   </a:t>
            </a:r>
            <a:r>
              <a:rPr lang="en-US" b="1" dirty="0" smtClean="0">
                <a:latin typeface="Arial Narrow" pitchFamily="34" charset="0"/>
              </a:rPr>
              <a:t>2.2</a:t>
            </a:r>
            <a:r>
              <a:rPr lang="en-US" dirty="0" smtClean="0">
                <a:latin typeface="Arial Narrow" pitchFamily="34" charset="0"/>
              </a:rPr>
              <a:t>  Left-sided </a:t>
            </a:r>
            <a:r>
              <a:rPr lang="en-US" dirty="0" err="1" smtClean="0">
                <a:latin typeface="Arial Narrow" pitchFamily="34" charset="0"/>
              </a:rPr>
              <a:t>valvular</a:t>
            </a:r>
            <a:r>
              <a:rPr lang="en-US" dirty="0" smtClean="0">
                <a:latin typeface="Arial Narrow" pitchFamily="34" charset="0"/>
              </a:rPr>
              <a:t> heart disease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 Narrow" pitchFamily="34" charset="0"/>
              </a:rPr>
              <a:t>3</a:t>
            </a:r>
            <a:r>
              <a:rPr lang="en-US" dirty="0" smtClean="0">
                <a:latin typeface="Arial Narrow" pitchFamily="34" charset="0"/>
              </a:rPr>
              <a:t>    Pulmonary hypertension associated with lung diseases and/or hypoxemia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   </a:t>
            </a:r>
            <a:r>
              <a:rPr lang="en-US" b="1" dirty="0" smtClean="0">
                <a:latin typeface="Arial Narrow" pitchFamily="34" charset="0"/>
              </a:rPr>
              <a:t>3.1</a:t>
            </a:r>
            <a:r>
              <a:rPr lang="en-US" dirty="0" smtClean="0">
                <a:latin typeface="Arial Narrow" pitchFamily="34" charset="0"/>
              </a:rPr>
              <a:t>  Chronic obstructive pulmonary disease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   </a:t>
            </a:r>
            <a:r>
              <a:rPr lang="en-US" b="1" dirty="0" smtClean="0">
                <a:latin typeface="Arial Narrow" pitchFamily="34" charset="0"/>
              </a:rPr>
              <a:t>3.2</a:t>
            </a:r>
            <a:r>
              <a:rPr lang="en-US" dirty="0" smtClean="0">
                <a:latin typeface="Arial Narrow" pitchFamily="34" charset="0"/>
              </a:rPr>
              <a:t>  Interstitial lung disease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   </a:t>
            </a:r>
            <a:r>
              <a:rPr lang="en-US" b="1" dirty="0" smtClean="0">
                <a:latin typeface="Arial Narrow" pitchFamily="34" charset="0"/>
              </a:rPr>
              <a:t>3.3</a:t>
            </a:r>
            <a:r>
              <a:rPr lang="en-US" dirty="0" smtClean="0">
                <a:latin typeface="Arial Narrow" pitchFamily="34" charset="0"/>
              </a:rPr>
              <a:t>  Sleep disordered breathing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   </a:t>
            </a:r>
            <a:r>
              <a:rPr lang="en-US" b="1" dirty="0" smtClean="0">
                <a:latin typeface="Arial Narrow" pitchFamily="34" charset="0"/>
              </a:rPr>
              <a:t>3.4</a:t>
            </a:r>
            <a:r>
              <a:rPr lang="en-US" dirty="0" smtClean="0">
                <a:latin typeface="Arial Narrow" pitchFamily="34" charset="0"/>
              </a:rPr>
              <a:t>  Alveolar hypoventilation disorders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   </a:t>
            </a:r>
            <a:r>
              <a:rPr lang="en-US" b="1" dirty="0" smtClean="0">
                <a:latin typeface="Arial Narrow" pitchFamily="34" charset="0"/>
              </a:rPr>
              <a:t>3.5</a:t>
            </a:r>
            <a:r>
              <a:rPr lang="en-US" dirty="0" smtClean="0">
                <a:latin typeface="Arial Narrow" pitchFamily="34" charset="0"/>
              </a:rPr>
              <a:t>  Chronic exposure to high altitude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   </a:t>
            </a:r>
            <a:r>
              <a:rPr lang="en-US" b="1" dirty="0" smtClean="0">
                <a:latin typeface="Arial Narrow" pitchFamily="34" charset="0"/>
              </a:rPr>
              <a:t>3.6</a:t>
            </a:r>
            <a:r>
              <a:rPr lang="en-US" dirty="0" smtClean="0">
                <a:latin typeface="Arial Narrow" pitchFamily="34" charset="0"/>
              </a:rPr>
              <a:t>  Developmental abnormalities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 Narrow" pitchFamily="34" charset="0"/>
              </a:rPr>
              <a:t>4</a:t>
            </a:r>
            <a:r>
              <a:rPr lang="en-US" dirty="0" smtClean="0">
                <a:latin typeface="Arial Narrow" pitchFamily="34" charset="0"/>
              </a:rPr>
              <a:t>    Pulmonary hypertension due to chronic thrombotic and/or embolic disease (CTEPH)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   </a:t>
            </a:r>
            <a:r>
              <a:rPr lang="en-US" b="1" dirty="0" smtClean="0">
                <a:latin typeface="Arial Narrow" pitchFamily="34" charset="0"/>
              </a:rPr>
              <a:t>4.1</a:t>
            </a:r>
            <a:r>
              <a:rPr lang="en-US" dirty="0" smtClean="0">
                <a:latin typeface="Arial Narrow" pitchFamily="34" charset="0"/>
              </a:rPr>
              <a:t>  </a:t>
            </a:r>
            <a:r>
              <a:rPr lang="en-US" dirty="0" err="1" smtClean="0">
                <a:latin typeface="Arial Narrow" pitchFamily="34" charset="0"/>
              </a:rPr>
              <a:t>Thromboembolic</a:t>
            </a:r>
            <a:r>
              <a:rPr lang="en-US" dirty="0" smtClean="0">
                <a:latin typeface="Arial Narrow" pitchFamily="34" charset="0"/>
              </a:rPr>
              <a:t> obstruction of proximal pulmonary arteries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   </a:t>
            </a:r>
            <a:r>
              <a:rPr lang="en-US" b="1" dirty="0" smtClean="0">
                <a:latin typeface="Arial Narrow" pitchFamily="34" charset="0"/>
              </a:rPr>
              <a:t>4.2</a:t>
            </a:r>
            <a:r>
              <a:rPr lang="en-US" dirty="0" smtClean="0">
                <a:latin typeface="Arial Narrow" pitchFamily="34" charset="0"/>
              </a:rPr>
              <a:t>  </a:t>
            </a:r>
            <a:r>
              <a:rPr lang="en-US" dirty="0" err="1" smtClean="0">
                <a:latin typeface="Arial Narrow" pitchFamily="34" charset="0"/>
              </a:rPr>
              <a:t>Thromboembolic</a:t>
            </a:r>
            <a:r>
              <a:rPr lang="en-US" dirty="0" smtClean="0">
                <a:latin typeface="Arial Narrow" pitchFamily="34" charset="0"/>
              </a:rPr>
              <a:t> obstruction of distal pulmonary arteries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   </a:t>
            </a:r>
            <a:r>
              <a:rPr lang="en-US" b="1" dirty="0" smtClean="0">
                <a:latin typeface="Arial Narrow" pitchFamily="34" charset="0"/>
              </a:rPr>
              <a:t>4.3</a:t>
            </a:r>
            <a:r>
              <a:rPr lang="en-US" dirty="0" smtClean="0">
                <a:latin typeface="Arial Narrow" pitchFamily="34" charset="0"/>
              </a:rPr>
              <a:t>  </a:t>
            </a:r>
            <a:r>
              <a:rPr lang="en-US" dirty="0" err="1" smtClean="0">
                <a:latin typeface="Arial Narrow" pitchFamily="34" charset="0"/>
              </a:rPr>
              <a:t>Nonthrombotic</a:t>
            </a:r>
            <a:r>
              <a:rPr lang="en-US" dirty="0" smtClean="0">
                <a:latin typeface="Arial Narrow" pitchFamily="34" charset="0"/>
              </a:rPr>
              <a:t> pulmonary embolism (tumor, parasites, foreign material)</a:t>
            </a: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</a:rPr>
              <a:t>5</a:t>
            </a:r>
            <a:r>
              <a:rPr lang="en-US" dirty="0" smtClean="0">
                <a:latin typeface="Arial Narrow" pitchFamily="34" charset="0"/>
              </a:rPr>
              <a:t>    Miscellaneous: </a:t>
            </a:r>
            <a:r>
              <a:rPr lang="en-US" dirty="0" err="1" smtClean="0">
                <a:latin typeface="Arial Narrow" pitchFamily="34" charset="0"/>
              </a:rPr>
              <a:t>sarcoidosis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histiocytosis</a:t>
            </a:r>
            <a:r>
              <a:rPr lang="en-US" dirty="0" smtClean="0">
                <a:latin typeface="Arial Narrow" pitchFamily="34" charset="0"/>
              </a:rPr>
              <a:t> X, </a:t>
            </a:r>
            <a:r>
              <a:rPr lang="en-US" dirty="0" err="1" smtClean="0">
                <a:latin typeface="Arial Narrow" pitchFamily="34" charset="0"/>
              </a:rPr>
              <a:t>lymphangiomatosis</a:t>
            </a:r>
            <a:r>
              <a:rPr lang="en-US" dirty="0" smtClean="0">
                <a:latin typeface="Arial Narrow" pitchFamily="34" charset="0"/>
              </a:rPr>
              <a:t>, compression of pulmonary vessels (</a:t>
            </a:r>
            <a:r>
              <a:rPr lang="en-US" dirty="0" err="1" smtClean="0">
                <a:latin typeface="Arial Narrow" pitchFamily="34" charset="0"/>
              </a:rPr>
              <a:t>adenopathy</a:t>
            </a:r>
            <a:r>
              <a:rPr lang="en-US" dirty="0" smtClean="0">
                <a:latin typeface="Arial Narrow" pitchFamily="34" charset="0"/>
              </a:rPr>
              <a:t>, tumor, </a:t>
            </a:r>
            <a:r>
              <a:rPr lang="en-US" dirty="0" err="1" smtClean="0">
                <a:latin typeface="Arial Narrow" pitchFamily="34" charset="0"/>
              </a:rPr>
              <a:t>fibrosing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mediastinitis</a:t>
            </a:r>
            <a:r>
              <a:rPr lang="en-US" dirty="0" smtClean="0">
                <a:latin typeface="Arial Narrow" pitchFamily="34" charset="0"/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5105400" cy="4873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Clinical Manifestations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The predominant symptoms include exercise intolerance and fatigability; occasionally, </a:t>
            </a:r>
            <a:r>
              <a:rPr lang="en-US" sz="2400" dirty="0" err="1" smtClean="0">
                <a:latin typeface="Arial Narrow" pitchFamily="34" charset="0"/>
              </a:rPr>
              <a:t>precordial</a:t>
            </a:r>
            <a:r>
              <a:rPr lang="en-US" sz="2400" dirty="0" smtClean="0">
                <a:latin typeface="Arial Narrow" pitchFamily="34" charset="0"/>
              </a:rPr>
              <a:t> chest pain, dizziness, syncope, or headaches are noted. 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Peripheral cyanosis may be present, especially in patients with a patent foramen </a:t>
            </a:r>
            <a:r>
              <a:rPr lang="en-US" sz="2400" dirty="0" err="1" smtClean="0">
                <a:latin typeface="Arial Narrow" pitchFamily="34" charset="0"/>
              </a:rPr>
              <a:t>ovale</a:t>
            </a:r>
            <a:r>
              <a:rPr lang="en-US" sz="2400" dirty="0" smtClean="0">
                <a:latin typeface="Arial Narrow" pitchFamily="34" charset="0"/>
              </a:rPr>
              <a:t> through which blood can shunt from right to left; in the late stages of disease, patients may have cold extremities and a gray appearance associated with low cardiac output. 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Arterial oxygen saturation is usually normal unless there is an associated </a:t>
            </a:r>
            <a:r>
              <a:rPr lang="en-US" sz="2400" dirty="0" err="1" smtClean="0">
                <a:latin typeface="Arial Narrow" pitchFamily="34" charset="0"/>
              </a:rPr>
              <a:t>intracardiac</a:t>
            </a:r>
            <a:r>
              <a:rPr lang="en-US" sz="2400" dirty="0" smtClean="0">
                <a:latin typeface="Arial Narrow" pitchFamily="34" charset="0"/>
              </a:rPr>
              <a:t> shunt.</a:t>
            </a:r>
          </a:p>
          <a:p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</TotalTime>
  <Words>615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Primary Pulmonary Hypertension</vt:lpstr>
      <vt:lpstr>Slide 2</vt:lpstr>
      <vt:lpstr>Slide 3</vt:lpstr>
      <vt:lpstr>Slide 4</vt:lpstr>
      <vt:lpstr>Slide 5</vt:lpstr>
      <vt:lpstr>Slide 6</vt:lpstr>
      <vt:lpstr>WHO Classification of Pulmonary Hypertension </vt:lpstr>
      <vt:lpstr>WHO Classification of Pulmonary Hypertension </vt:lpstr>
      <vt:lpstr>Clinical Manifestations</vt:lpstr>
      <vt:lpstr>Clinical Manifestations</vt:lpstr>
      <vt:lpstr>Diagnosis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Pulmonary Hypertension</dc:title>
  <dc:creator>Dept. of Paediatrics</dc:creator>
  <cp:lastModifiedBy>Dept. of Paediatrics</cp:lastModifiedBy>
  <cp:revision>5</cp:revision>
  <dcterms:created xsi:type="dcterms:W3CDTF">2021-05-04T09:35:07Z</dcterms:created>
  <dcterms:modified xsi:type="dcterms:W3CDTF">2021-05-04T10:12:55Z</dcterms:modified>
</cp:coreProperties>
</file>